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68" r:id="rId3"/>
    <p:sldId id="273" r:id="rId4"/>
    <p:sldId id="272" r:id="rId5"/>
    <p:sldId id="277" r:id="rId6"/>
    <p:sldId id="259" r:id="rId7"/>
    <p:sldId id="260" r:id="rId8"/>
    <p:sldId id="262" r:id="rId9"/>
    <p:sldId id="261" r:id="rId10"/>
    <p:sldId id="263" r:id="rId11"/>
    <p:sldId id="264" r:id="rId12"/>
    <p:sldId id="266" r:id="rId13"/>
    <p:sldId id="267" r:id="rId14"/>
    <p:sldId id="265" r:id="rId15"/>
    <p:sldId id="274" r:id="rId16"/>
    <p:sldId id="275" r:id="rId17"/>
    <p:sldId id="276" r:id="rId18"/>
    <p:sldId id="278" r:id="rId19"/>
    <p:sldId id="270" r:id="rId20"/>
    <p:sldId id="280" r:id="rId21"/>
    <p:sldId id="27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88" autoAdjust="0"/>
    <p:restoredTop sz="94690"/>
  </p:normalViewPr>
  <p:slideViewPr>
    <p:cSldViewPr snapToGrid="0">
      <p:cViewPr varScale="1">
        <p:scale>
          <a:sx n="74" d="100"/>
          <a:sy n="74" d="100"/>
        </p:scale>
        <p:origin x="192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ii West" userId="83e4a0a187b3a753" providerId="LiveId" clId="{68280DC7-F638-4B45-8A42-53CCA273B274}"/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C481A9-284B-4C85-B5D4-4D1CE9739BE1}" type="datetimeFigureOut">
              <a:rPr lang="en-US" smtClean="0"/>
              <a:t>3/28/19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297808-967E-42EC-887B-45E588162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601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https://www.petfoodindustry.com/blogs/7-adventures-in-pet-food/post/6900-global-pet-care-sales-grew-14-percent-in-past-five-years</a:t>
            </a:r>
          </a:p>
          <a:p>
            <a:r>
              <a:rPr lang="en-US" dirty="0"/>
              <a:t>https://consciouscat.net/2017/02/06/cat-guardians-bill-rights-vet-visits/</a:t>
            </a:r>
          </a:p>
          <a:p>
            <a:r>
              <a:rPr lang="en-US" dirty="0"/>
              <a:t>https://www.petmd.com/dog/slideshows/training/top-ten-reasons-to-dress-up-your-pet</a:t>
            </a:r>
          </a:p>
          <a:p>
            <a:r>
              <a:rPr lang="en-US" dirty="0"/>
              <a:t>https://www.cabrillopethospital.com/pet-store</a:t>
            </a:r>
          </a:p>
          <a:p>
            <a:r>
              <a:rPr lang="en-US" dirty="0"/>
              <a:t>http://buenavistapets.com/doctor-bio/2489331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97808-967E-42EC-887B-45E5881620C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075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http://www.haojingui.com/pmizhishu/2073.html</a:t>
            </a:r>
          </a:p>
          <a:p>
            <a:r>
              <a:rPr lang="en-US" dirty="0"/>
              <a:t>http://www.newsancai.com/gb/life/etiquette/2014/11/10/170772</a:t>
            </a:r>
          </a:p>
          <a:p>
            <a:r>
              <a:rPr lang="en-US" dirty="0"/>
              <a:t>http://www.dog126.com/school/article-87.html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97808-967E-42EC-887B-45E5881620C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5145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http://travel.people.com.cn/n/2014/0211/c41570-24322053-17.html</a:t>
            </a:r>
          </a:p>
          <a:p>
            <a:r>
              <a:rPr lang="en-US" dirty="0"/>
              <a:t>http://home.fang.com/album/channel_139439/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97808-967E-42EC-887B-45E5881620C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768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https://www.pinterest.com/yamenkh/statistics-technology/?lp=true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97808-967E-42EC-887B-45E5881620C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4456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http://www.petproductnews.com/October-2016/Opportunities-in-Brand-Stabling-Durable-Pet-Products/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97808-967E-42EC-887B-45E5881620C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4790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Activity 3-1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97808-967E-42EC-887B-45E5881620C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6866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Activity 3-2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97808-967E-42EC-887B-45E5881620C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2576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97808-967E-42EC-887B-45E5881620C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930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Activity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97808-967E-42EC-887B-45E5881620C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39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Activity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97808-967E-42EC-887B-45E5881620C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46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请学生拿出文章，一边看</a:t>
            </a:r>
            <a:r>
              <a:rPr lang="en-US" altLang="zh-CN" dirty="0"/>
              <a:t>PPT</a:t>
            </a:r>
            <a:r>
              <a:rPr lang="zh-CN" altLang="en-US" dirty="0"/>
              <a:t>，一边找生词，找到了画星星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97808-967E-42EC-887B-45E5881620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150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http://www.speareducation.com/spear-review/2016/06/how-concerned-should-dentists-be-about-global-economic-changes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97808-967E-42EC-887B-45E5881620C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783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http://www.china1baogao.com/bianji/attached/2018328/20183281029282268481.jpg</a:t>
            </a:r>
          </a:p>
          <a:p>
            <a:r>
              <a:rPr lang="en-US" dirty="0"/>
              <a:t>https://encrypted-tbn0.gstatic.com/images?q=tbn:ANd9GcQwA0AamtTwr4BFmbYF2MDWeb6HJzuMuBO4CVnreb7R5M4RXSEQWA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97808-967E-42EC-887B-45E5881620C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240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http://www.cjnews.com/perspectives/opinions/a-small-town-boy-comes-to-the-big-city</a:t>
            </a:r>
          </a:p>
          <a:p>
            <a:r>
              <a:rPr lang="en-US" dirty="0"/>
              <a:t>https://www.brookings.edu/blog/the-avenue/2017/10/17/big-cities-small-cities-and-the-gaps/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97808-967E-42EC-887B-45E5881620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999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https://www.petmd.com/dog/slideshows/training/top-ten-reasons-to-dress-up-your-pet</a:t>
            </a:r>
          </a:p>
          <a:p>
            <a:r>
              <a:rPr lang="en-US" dirty="0"/>
              <a:t>https://www.cabrillopethospital.com/pet-store</a:t>
            </a:r>
          </a:p>
          <a:p>
            <a:r>
              <a:rPr lang="en-US" dirty="0"/>
              <a:t>http://buenavistapets.com/doctor-bio/2489331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97808-967E-42EC-887B-45E5881620C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9995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https://cn.dreamstime.com</a:t>
            </a:r>
          </a:p>
          <a:p>
            <a:r>
              <a:rPr lang="en-US" dirty="0"/>
              <a:t>http://news.cheaa.com/2016/0229/470932.shtml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97808-967E-42EC-887B-45E5881620C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436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CDA23-1F30-4D26-9416-0A054A5C19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773E7F-3A9A-4046-9725-B3CAA3D4AF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6ECD3-1B18-4119-B49E-AA77AF7B9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EBA0-C25F-4332-812E-A6809CB1C87D}" type="datetimeFigureOut">
              <a:rPr lang="en-US" smtClean="0"/>
              <a:t>3/28/19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C12149-7238-459C-8FDB-33C5AEF87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A9C10-5071-49B5-A3F0-77E949421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2B1F-8256-4611-8292-800DA5895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828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E21AF-1CF8-4D2F-BDE6-DF6EA8B28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99AB04-D594-441A-9D43-E7A5C53B1A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5AAD1D-0B35-407F-BF73-0EF27A6F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EBA0-C25F-4332-812E-A6809CB1C87D}" type="datetimeFigureOut">
              <a:rPr lang="en-US" smtClean="0"/>
              <a:t>3/28/19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74628-B243-4BCC-94B1-79C50EFE8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FE87A-FED4-4776-9B18-62FBC9C1B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2B1F-8256-4611-8292-800DA5895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417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5E8757-EE2F-408F-9169-29F4B3C3F7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CA2437-E823-49EA-8FEF-B8EA600B67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BC01F-3850-4199-B90D-C56477678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EBA0-C25F-4332-812E-A6809CB1C87D}" type="datetimeFigureOut">
              <a:rPr lang="en-US" smtClean="0"/>
              <a:t>3/28/19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D3190-6D4D-4ADE-860D-DC841A1B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54D33-7D7D-4482-AD23-82BD78AE5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2B1F-8256-4611-8292-800DA5895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234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65B43-3344-4336-B284-06BE4C3FF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469B5-1E34-4F38-9B3D-FD11E67F36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66E785-A261-43E2-8B5E-839F17A8D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EBA0-C25F-4332-812E-A6809CB1C87D}" type="datetimeFigureOut">
              <a:rPr lang="en-US" smtClean="0"/>
              <a:t>3/28/19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F4E34-1D37-4489-B67E-E7A976B29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B926E-9798-4592-ADD4-4138D6558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2B1F-8256-4611-8292-800DA5895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156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64284-17C0-47A4-9DCD-57FDA77A8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8C7A2D-80F3-4F90-B90F-9CDE9ADB2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64CC36-103D-4548-9634-370AB80E3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EBA0-C25F-4332-812E-A6809CB1C87D}" type="datetimeFigureOut">
              <a:rPr lang="en-US" smtClean="0"/>
              <a:t>3/28/19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80E21-0199-4B3A-9AE5-AE1892AF9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DF5F14-3A28-4A3A-887D-CD6372C4A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2B1F-8256-4611-8292-800DA5895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305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6CBF9-C35E-4B0D-BE41-7BB6173B5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50432-66EA-4F3F-9B49-4AA087B46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1DA1C3-684D-4A7D-9DFC-E4FFC050C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81B2BF-A373-40E2-9DDD-20863AC77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EBA0-C25F-4332-812E-A6809CB1C87D}" type="datetimeFigureOut">
              <a:rPr lang="en-US" smtClean="0"/>
              <a:t>3/28/19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9479F-FB43-4548-852E-C3060B712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C6ED1C-C0EF-44AC-8D41-68B49C42C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2B1F-8256-4611-8292-800DA5895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073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1BC33-D513-4E1A-B36E-3DBE1A152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99C39E-69C3-4D89-AC90-C2CFACC39E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B035ED-8A88-4872-B5BA-07EB83A406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022097-BBB5-4005-813B-02F39CA1EB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54E9D1-2C38-45E5-9007-1D47493A08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D5E5B6-3CDE-4E79-AD23-23D11B97A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EBA0-C25F-4332-812E-A6809CB1C87D}" type="datetimeFigureOut">
              <a:rPr lang="en-US" smtClean="0"/>
              <a:t>3/28/19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16B6A8-7B12-4446-A77F-741920C3C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4AFA24-C8FB-45AA-AC3E-C5697CBF5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2B1F-8256-4611-8292-800DA5895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59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183E5-E835-4053-940C-0A8BC499E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E91838-18D0-43CE-878E-738DFD3F4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EBA0-C25F-4332-812E-A6809CB1C87D}" type="datetimeFigureOut">
              <a:rPr lang="en-US" smtClean="0"/>
              <a:t>3/28/19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D3B52A-7745-4D88-838F-C5EEA45FF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647E6B-A150-4441-9FF7-B15F59A87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2B1F-8256-4611-8292-800DA5895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86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0B7AEE-0E95-4EC4-9AB3-7E8D95D0C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EBA0-C25F-4332-812E-A6809CB1C87D}" type="datetimeFigureOut">
              <a:rPr lang="en-US" smtClean="0"/>
              <a:t>3/28/19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66FE-BE14-46DD-8D03-F75D2AB23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095170-8585-4F98-9771-5FEC992CF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2B1F-8256-4611-8292-800DA5895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043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D8CDA-726D-47CA-B912-CD863AC16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9B3F5-91D5-4B27-B0B6-6571A536A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DC5024-D447-4406-8870-F1F9B60171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2F7C0D-C36B-4CAE-B086-1EFE4951D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EBA0-C25F-4332-812E-A6809CB1C87D}" type="datetimeFigureOut">
              <a:rPr lang="en-US" smtClean="0"/>
              <a:t>3/28/19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30D28-AC32-47BF-80FC-C9423929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DF72BA-E7A5-458D-BAD4-9D5496EFD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2B1F-8256-4611-8292-800DA5895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072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61ED2-C851-43F2-8425-9336DF3F0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E16CCB-1D1F-4F3D-B369-61C47CE9EC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EF9575-39D5-463B-912A-C48EC353E3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4E3661-325F-4EB4-B631-C73B1DF2F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DEBA0-C25F-4332-812E-A6809CB1C87D}" type="datetimeFigureOut">
              <a:rPr lang="en-US" smtClean="0"/>
              <a:t>3/28/19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0C8682-298C-4B04-B625-51C18E99E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62D2FD-1382-44E4-A6FD-B90BB098D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02B1F-8256-4611-8292-800DA5895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004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8E630C-1BCE-4A9C-A58F-405CA643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3950D5-0815-4A28-86C3-B707D6F765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EFEA84-3E58-40F1-930F-8023CEE66F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DEBA0-C25F-4332-812E-A6809CB1C87D}" type="datetimeFigureOut">
              <a:rPr lang="en-US" smtClean="0"/>
              <a:t>3/28/19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FD7C2E-CB6F-4F94-9012-C3B0539FFD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50CADF-FA22-4425-A3F2-125BAF70CB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02B1F-8256-4611-8292-800DA5895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583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8E1E1-BEEC-459D-A54B-8F5856BE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46043"/>
            <a:ext cx="9144000" cy="2863920"/>
          </a:xfrm>
        </p:spPr>
        <p:txBody>
          <a:bodyPr>
            <a:normAutofit/>
          </a:bodyPr>
          <a:lstStyle/>
          <a:p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大家都爱毛小孩</a:t>
            </a:r>
            <a:b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sz="4000" dirty="0" err="1"/>
              <a:t>chǒngwù</a:t>
            </a:r>
            <a:r>
              <a:rPr lang="en-US" sz="4000" dirty="0"/>
              <a:t> </a:t>
            </a:r>
            <a:r>
              <a:rPr lang="en-US" sz="4000" dirty="0" err="1"/>
              <a:t>jīngjì</a:t>
            </a:r>
            <a:b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zh-CN" altLang="en-US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宠物经济</a:t>
            </a:r>
            <a:endParaRPr lang="en-US" b="1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2819AE-4A8F-41BC-B03B-14BBDBBD8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61" y="2872409"/>
            <a:ext cx="3478475" cy="17282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867C9A-921A-4F0C-AFD0-F93302DD5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204" y="3957864"/>
            <a:ext cx="3134771" cy="17777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C451A-D765-4191-82C3-AAF13CB003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3620" y="2528079"/>
            <a:ext cx="913446" cy="11353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E6AE26-984B-4D4A-BFC7-5399D7F69C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0874" y="2782261"/>
            <a:ext cx="2476499" cy="16097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EA57E3-959F-4496-B67D-A106EA0D96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2975" y="4521370"/>
            <a:ext cx="2671519" cy="177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12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B6869-C0D0-48DB-BD68-8D8138DAC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1058939" cy="648666"/>
          </a:xfrm>
        </p:spPr>
        <p:txBody>
          <a:bodyPr>
            <a:normAutofit fontScale="90000"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产品 </a:t>
            </a:r>
            <a:r>
              <a:rPr lang="en-US" dirty="0" err="1"/>
              <a:t>chǎnpǐn</a:t>
            </a:r>
            <a:endParaRPr lang="en-US" sz="36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FA0DBA-015C-4524-BFEE-CD5246DC8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567402"/>
            <a:ext cx="4700126" cy="312772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63506FF-151E-43C4-A178-E4A05CCE74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61415" y="2533649"/>
            <a:ext cx="3600787" cy="2396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734FAC-003A-4AAF-860B-DADE403BE3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9077" y="4514850"/>
            <a:ext cx="4286250" cy="23431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1990DC-9613-4788-B2B4-2E2C7AD61BB4}"/>
              </a:ext>
            </a:extLst>
          </p:cNvPr>
          <p:cNvSpPr txBox="1"/>
          <p:nvPr/>
        </p:nvSpPr>
        <p:spPr>
          <a:xfrm>
            <a:off x="838199" y="1021316"/>
            <a:ext cx="106746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KaiTi" panose="02010609060101010101" pitchFamily="49" charset="-122"/>
                <a:ea typeface="KaiTi" panose="02010609060101010101" pitchFamily="49" charset="-122"/>
              </a:rPr>
              <a:t>店里卖的东西都是</a:t>
            </a:r>
            <a:r>
              <a:rPr lang="zh-CN" altLang="en-US" sz="32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产品</a:t>
            </a:r>
            <a:r>
              <a:rPr lang="zh-CN" altLang="en-US" sz="3200" dirty="0">
                <a:latin typeface="KaiTi" panose="02010609060101010101" pitchFamily="49" charset="-122"/>
                <a:ea typeface="KaiTi" panose="02010609060101010101" pitchFamily="49" charset="-122"/>
              </a:rPr>
              <a:t>。手机、电脑、铅笔、衣服</a:t>
            </a:r>
            <a:r>
              <a:rPr lang="en-US" altLang="zh-CN" sz="3200" dirty="0">
                <a:latin typeface="KaiTi" panose="02010609060101010101" pitchFamily="49" charset="-122"/>
                <a:ea typeface="KaiTi" panose="02010609060101010101" pitchFamily="49" charset="-122"/>
              </a:rPr>
              <a:t>…</a:t>
            </a:r>
            <a:br>
              <a:rPr lang="en-US" altLang="zh-CN" sz="3200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zh-CN" altLang="en-US" sz="3200" dirty="0">
                <a:latin typeface="KaiTi" panose="02010609060101010101" pitchFamily="49" charset="-122"/>
                <a:ea typeface="KaiTi" panose="02010609060101010101" pitchFamily="49" charset="-122"/>
              </a:rPr>
              <a:t>宠物商店里卖很多宠物</a:t>
            </a:r>
            <a:r>
              <a:rPr lang="zh-CN" altLang="en-US" sz="32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产品</a:t>
            </a:r>
            <a:r>
              <a:rPr lang="zh-CN" altLang="en-US" sz="3200" dirty="0">
                <a:latin typeface="KaiTi" panose="02010609060101010101" pitchFamily="49" charset="-122"/>
                <a:ea typeface="KaiTi" panose="02010609060101010101" pitchFamily="49" charset="-122"/>
              </a:rPr>
              <a:t>。玩具、食品、用品</a:t>
            </a:r>
            <a:r>
              <a:rPr lang="en-US" altLang="zh-CN" sz="3200" dirty="0">
                <a:latin typeface="KaiTi" panose="02010609060101010101" pitchFamily="49" charset="-122"/>
                <a:ea typeface="KaiTi" panose="02010609060101010101" pitchFamily="49" charset="-122"/>
              </a:rPr>
              <a:t>…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3071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49E8E-DCF9-42CE-A1D8-CD2D2FE09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8910"/>
          </a:xfrm>
        </p:spPr>
        <p:txBody>
          <a:bodyPr>
            <a:normAutofit fontScale="90000"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服务业 </a:t>
            </a:r>
            <a:r>
              <a:rPr lang="en-US" dirty="0" err="1"/>
              <a:t>fúwù</a:t>
            </a:r>
            <a:r>
              <a:rPr lang="en-US" dirty="0"/>
              <a:t> </a:t>
            </a:r>
            <a:r>
              <a:rPr lang="en-US" dirty="0" err="1"/>
              <a:t>yè</a:t>
            </a:r>
            <a:endParaRPr lang="en-US" sz="36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3C79FB-CE14-4DD0-9837-B54F694BC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051" y="3112052"/>
            <a:ext cx="3814242" cy="25382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797472-4E7C-49E3-8337-62FDF9C7F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293" y="3590235"/>
            <a:ext cx="3095661" cy="20600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A4C93A-2B3B-4B5C-ABDC-391FD11451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9953" y="3112051"/>
            <a:ext cx="3553487" cy="25382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FC3E12-CED9-46E2-A8DB-4CA6B87FDBF7}"/>
              </a:ext>
            </a:extLst>
          </p:cNvPr>
          <p:cNvSpPr txBox="1"/>
          <p:nvPr/>
        </p:nvSpPr>
        <p:spPr>
          <a:xfrm>
            <a:off x="910051" y="1113183"/>
            <a:ext cx="99136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KaiTi" panose="02010609060101010101" pitchFamily="49" charset="-122"/>
                <a:ea typeface="KaiTi" panose="02010609060101010101" pitchFamily="49" charset="-122"/>
              </a:rPr>
              <a:t>大城市里有很多</a:t>
            </a:r>
            <a:r>
              <a:rPr lang="zh-CN" altLang="en-US" sz="32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服务业</a:t>
            </a:r>
            <a:r>
              <a:rPr lang="zh-CN" altLang="en-US" sz="3200" dirty="0"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br>
              <a:rPr lang="en-US" altLang="zh-CN" sz="3200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zh-CN" altLang="en-US" sz="3200" dirty="0">
                <a:latin typeface="KaiTi" panose="02010609060101010101" pitchFamily="49" charset="-122"/>
                <a:ea typeface="KaiTi" panose="02010609060101010101" pitchFamily="49" charset="-122"/>
              </a:rPr>
              <a:t>现在宠物</a:t>
            </a:r>
            <a:r>
              <a:rPr lang="zh-CN" altLang="en-US" sz="32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服务业</a:t>
            </a:r>
            <a:r>
              <a:rPr lang="zh-CN" altLang="en-US" sz="3200" dirty="0">
                <a:latin typeface="KaiTi" panose="02010609060101010101" pitchFamily="49" charset="-122"/>
                <a:ea typeface="KaiTi" panose="02010609060101010101" pitchFamily="49" charset="-122"/>
              </a:rPr>
              <a:t>很赚钱，比方说，</a:t>
            </a:r>
            <a:r>
              <a:rPr lang="zh-CN" altLang="en-US" sz="3200" i="1" dirty="0">
                <a:latin typeface="KaiTi" panose="02010609060101010101" pitchFamily="49" charset="-122"/>
                <a:ea typeface="KaiTi" panose="02010609060101010101" pitchFamily="49" charset="-122"/>
              </a:rPr>
              <a:t>宠物美容院</a:t>
            </a:r>
            <a:r>
              <a:rPr lang="zh-CN" altLang="en-US" sz="3200" dirty="0"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7682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C6222-CC65-4749-83E6-8C77A09E0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79" y="287381"/>
            <a:ext cx="11145078" cy="718857"/>
          </a:xfrm>
        </p:spPr>
        <p:txBody>
          <a:bodyPr>
            <a:norm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五星级 </a:t>
            </a:r>
            <a:r>
              <a:rPr lang="en-US" dirty="0" err="1"/>
              <a:t>wǔ</a:t>
            </a:r>
            <a:r>
              <a:rPr lang="en-US" dirty="0"/>
              <a:t> </a:t>
            </a:r>
            <a:r>
              <a:rPr lang="en-US" dirty="0" err="1"/>
              <a:t>xīng</a:t>
            </a:r>
            <a:r>
              <a:rPr lang="en-US" dirty="0"/>
              <a:t> </a:t>
            </a:r>
            <a:r>
              <a:rPr lang="en-US" dirty="0" err="1"/>
              <a:t>jí</a:t>
            </a:r>
            <a:endParaRPr lang="en-US" sz="40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C974C3A-28A8-4AA5-8D5E-8C807F6CA3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285" y="2443955"/>
            <a:ext cx="3980001" cy="26485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1E8DC8-7982-49D9-9547-993C65ABB9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5286" y="2006365"/>
            <a:ext cx="4114800" cy="3086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F9116A-E162-4F87-B576-DE0FD62918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5286" y="1400738"/>
            <a:ext cx="4114800" cy="9038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A2D274-5056-4491-976F-561BD84D47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0086" y="2832652"/>
            <a:ext cx="3998132" cy="22598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E1C936-6824-4F0C-8227-6C9F281F8E88}"/>
              </a:ext>
            </a:extLst>
          </p:cNvPr>
          <p:cNvSpPr txBox="1"/>
          <p:nvPr/>
        </p:nvSpPr>
        <p:spPr>
          <a:xfrm>
            <a:off x="55285" y="5260957"/>
            <a:ext cx="12136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这是几星级的餐厅？ 这是几星级的旅馆？  这是几星级的旅馆</a:t>
            </a:r>
            <a:r>
              <a:rPr lang="en-US" altLang="zh-CN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?</a:t>
            </a:r>
            <a:endParaRPr lang="en-US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CACD85-F21F-4424-8896-83DCE6573E34}"/>
              </a:ext>
            </a:extLst>
          </p:cNvPr>
          <p:cNvSpPr txBox="1"/>
          <p:nvPr/>
        </p:nvSpPr>
        <p:spPr>
          <a:xfrm>
            <a:off x="248479" y="905218"/>
            <a:ext cx="4323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KaiTi" panose="02010609060101010101" pitchFamily="49" charset="-122"/>
                <a:ea typeface="KaiTi" panose="02010609060101010101" pitchFamily="49" charset="-122"/>
              </a:rPr>
              <a:t>在中国的宠物可以</a:t>
            </a:r>
            <a:br>
              <a:rPr lang="en-US" altLang="zh-CN" sz="3200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zh-CN" altLang="en-US" sz="3200" dirty="0">
                <a:latin typeface="KaiTi" panose="02010609060101010101" pitchFamily="49" charset="-122"/>
                <a:ea typeface="KaiTi" panose="02010609060101010101" pitchFamily="49" charset="-122"/>
              </a:rPr>
              <a:t>住</a:t>
            </a:r>
            <a:r>
              <a:rPr lang="zh-CN" altLang="en-US" sz="32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五星级</a:t>
            </a:r>
            <a:r>
              <a:rPr lang="zh-CN" altLang="en-US" sz="3200" dirty="0">
                <a:latin typeface="KaiTi" panose="02010609060101010101" pitchFamily="49" charset="-122"/>
                <a:ea typeface="KaiTi" panose="02010609060101010101" pitchFamily="49" charset="-122"/>
              </a:rPr>
              <a:t>旅馆。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73820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CD447-34DB-4BB3-BDD6-C2005B07F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0854"/>
            <a:ext cx="10515600" cy="663607"/>
          </a:xfrm>
        </p:spPr>
        <p:txBody>
          <a:bodyPr>
            <a:normAutofit fontScale="90000"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发展 </a:t>
            </a:r>
            <a:r>
              <a:rPr lang="en-US" dirty="0" err="1"/>
              <a:t>fāzhǎn</a:t>
            </a:r>
            <a:endParaRPr lang="en-US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F4EFA7-7138-4DBF-948E-71218BA2A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353" y="2345235"/>
            <a:ext cx="3603427" cy="42301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434890-CB4F-43F1-BEAE-CDE6AAF39B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7922" y="2479446"/>
            <a:ext cx="5489350" cy="40958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7E8C1A-4070-4F03-AA48-E2679D25BEF8}"/>
              </a:ext>
            </a:extLst>
          </p:cNvPr>
          <p:cNvSpPr txBox="1"/>
          <p:nvPr/>
        </p:nvSpPr>
        <p:spPr>
          <a:xfrm>
            <a:off x="838200" y="867735"/>
            <a:ext cx="1051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小城市可以</a:t>
            </a:r>
            <a:r>
              <a:rPr lang="zh-CN" altLang="en-US" sz="36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发展</a:t>
            </a:r>
            <a:r>
              <a:rPr lang="zh-CN" alt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成大城市。</a:t>
            </a:r>
            <a:br>
              <a:rPr lang="en-US" altLang="zh-CN" sz="3600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zh-CN" alt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小公司可以</a:t>
            </a:r>
            <a:r>
              <a:rPr lang="zh-CN" altLang="en-US" sz="36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发展</a:t>
            </a:r>
            <a:r>
              <a:rPr lang="zh-CN" alt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成大公司。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9619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5DBB1-39FA-47BE-B9F7-66CB427E4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2490"/>
          </a:xfrm>
        </p:spPr>
        <p:txBody>
          <a:bodyPr/>
          <a:lstStyle/>
          <a:p>
            <a:r>
              <a:rPr lang="zh-CN" altLang="en-US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宠物用品 </a:t>
            </a:r>
            <a:r>
              <a:rPr lang="en-US" dirty="0" err="1"/>
              <a:t>chǒngwù</a:t>
            </a:r>
            <a:r>
              <a:rPr lang="en-US" dirty="0"/>
              <a:t> </a:t>
            </a:r>
            <a:r>
              <a:rPr lang="en-US" dirty="0" err="1"/>
              <a:t>yòngpǐn</a:t>
            </a:r>
            <a:endParaRPr lang="en-US" sz="36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40576B-FA2D-4321-9129-7B234C8B7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174" y="2757513"/>
            <a:ext cx="4497486" cy="29928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A876C6-4ED7-4458-AEF6-5F5796FB3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8342" y="2554565"/>
            <a:ext cx="4537530" cy="3398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73ECD4-5716-43AC-B6C0-B03691B2E781}"/>
              </a:ext>
            </a:extLst>
          </p:cNvPr>
          <p:cNvSpPr txBox="1"/>
          <p:nvPr/>
        </p:nvSpPr>
        <p:spPr>
          <a:xfrm>
            <a:off x="886559" y="1107615"/>
            <a:ext cx="99093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宠物用品</a:t>
            </a:r>
            <a:r>
              <a:rPr lang="zh-CN" altLang="en-US" sz="3200" dirty="0">
                <a:latin typeface="KaiTi" panose="02010609060101010101" pitchFamily="49" charset="-122"/>
                <a:ea typeface="KaiTi" panose="02010609060101010101" pitchFamily="49" charset="-122"/>
              </a:rPr>
              <a:t>有很多种。如玩具、食品、床</a:t>
            </a:r>
            <a:r>
              <a:rPr lang="en-US" altLang="zh-CN" sz="3200" dirty="0">
                <a:latin typeface="KaiTi" panose="02010609060101010101" pitchFamily="49" charset="-122"/>
                <a:ea typeface="KaiTi" panose="02010609060101010101" pitchFamily="49" charset="-122"/>
              </a:rPr>
              <a:t>…</a:t>
            </a:r>
            <a:br>
              <a:rPr lang="en-US" altLang="zh-CN" sz="3200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zh-CN" altLang="en-US" sz="3200" dirty="0">
                <a:latin typeface="KaiTi" panose="02010609060101010101" pitchFamily="49" charset="-122"/>
                <a:ea typeface="KaiTi" panose="02010609060101010101" pitchFamily="49" charset="-122"/>
              </a:rPr>
              <a:t>宠物商店里卖很多</a:t>
            </a:r>
            <a:r>
              <a:rPr lang="zh-CN" altLang="en-US" sz="32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宠物用品</a:t>
            </a:r>
            <a:r>
              <a:rPr lang="zh-CN" altLang="en-US" sz="3200" dirty="0"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3577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D9BA3-D163-4858-8F0D-A03A73879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5734"/>
            <a:ext cx="10515600" cy="1062969"/>
          </a:xfrm>
        </p:spPr>
        <p:txBody>
          <a:bodyPr/>
          <a:lstStyle/>
          <a:p>
            <a:r>
              <a:rPr lang="zh-CN" altLang="en-US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分类活动：</a:t>
            </a:r>
            <a:r>
              <a:rPr lang="zh-CN" altLang="en-US" b="1" dirty="0">
                <a:latin typeface="KaiTi" panose="02010609060101010101" pitchFamily="49" charset="-122"/>
                <a:ea typeface="KaiTi" panose="02010609060101010101" pitchFamily="49" charset="-122"/>
              </a:rPr>
              <a:t>把这些图片分组</a:t>
            </a:r>
            <a:endParaRPr lang="en-US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64432D5-4A6B-46B0-B859-B9525E41A3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02653" y="1428094"/>
            <a:ext cx="5562542" cy="19407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0C5540-EC50-4723-AD9E-5FD6FF69F4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983" y="3368853"/>
            <a:ext cx="5016941" cy="34891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C24E7B-F5EE-42B2-803A-1B671971BF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6425" y="3388730"/>
            <a:ext cx="5127287" cy="348852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54215CA-F3E7-401E-8D3F-74923CC4A11C}"/>
              </a:ext>
            </a:extLst>
          </p:cNvPr>
          <p:cNvSpPr/>
          <p:nvPr/>
        </p:nvSpPr>
        <p:spPr>
          <a:xfrm>
            <a:off x="9384587" y="3319159"/>
            <a:ext cx="1769125" cy="1749798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60D5899-8DAB-4924-BE62-425C071ADDC1}"/>
              </a:ext>
            </a:extLst>
          </p:cNvPr>
          <p:cNvSpPr/>
          <p:nvPr/>
        </p:nvSpPr>
        <p:spPr>
          <a:xfrm>
            <a:off x="4114799" y="3319159"/>
            <a:ext cx="1769125" cy="1749798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12320F2-B4EB-4B77-A68B-0898222C8874}"/>
              </a:ext>
            </a:extLst>
          </p:cNvPr>
          <p:cNvSpPr/>
          <p:nvPr/>
        </p:nvSpPr>
        <p:spPr>
          <a:xfrm>
            <a:off x="4114799" y="5132992"/>
            <a:ext cx="1769125" cy="1749798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25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A782F-6B10-4ABF-9C06-8C0DA2A26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从文章中找到以下的生词</a:t>
            </a:r>
            <a:endParaRPr lang="en-US" b="1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4EE17-2A06-4DEA-AC3E-DF67751E2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85999"/>
            <a:ext cx="10515600" cy="3890963"/>
          </a:xfrm>
        </p:spPr>
        <p:txBody>
          <a:bodyPr/>
          <a:lstStyle/>
          <a:p>
            <a:pPr fontAlgn="base"/>
            <a:r>
              <a:rPr lang="zh-CN" altLang="en-US" sz="36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画圈：</a:t>
            </a:r>
            <a:r>
              <a:rPr lang="zh-CN" alt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产品，职业</a:t>
            </a:r>
            <a:r>
              <a:rPr lang="en-US" altLang="zh-CN" sz="3600" dirty="0">
                <a:latin typeface="KaiTi" panose="02010609060101010101" pitchFamily="49" charset="-122"/>
                <a:ea typeface="KaiTi" panose="02010609060101010101" pitchFamily="49" charset="-122"/>
              </a:rPr>
              <a:t>, </a:t>
            </a:r>
            <a:r>
              <a:rPr lang="zh-CN" alt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服务业</a:t>
            </a:r>
            <a:endParaRPr lang="en-US" altLang="zh-CN" sz="3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fontAlgn="base"/>
            <a:endParaRPr lang="zh-CN" altLang="en-US" sz="3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fontAlgn="base"/>
            <a:r>
              <a:rPr lang="zh-CN" altLang="en-US" sz="3600" b="1" u="sng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划线</a:t>
            </a:r>
            <a:r>
              <a:rPr lang="zh-CN" altLang="en-US" sz="36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zh-CN" alt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宠物商店、宠物医院、宠物美容店、宠物食品店、宠物寄养店、宠物网站、宠物医生、宠物美容师、宠物摄影师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FD8A1C5-81E9-4E71-AA47-07D83D3A902F}"/>
              </a:ext>
            </a:extLst>
          </p:cNvPr>
          <p:cNvSpPr/>
          <p:nvPr/>
        </p:nvSpPr>
        <p:spPr>
          <a:xfrm>
            <a:off x="2459933" y="2196548"/>
            <a:ext cx="1013793" cy="894521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31500E-8CB5-4017-962A-21E3F3AE2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9688" y="25149"/>
            <a:ext cx="2752312" cy="188521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A814E24-DBD8-4686-B136-0DA1065E46EA}"/>
              </a:ext>
            </a:extLst>
          </p:cNvPr>
          <p:cNvCxnSpPr/>
          <p:nvPr/>
        </p:nvCxnSpPr>
        <p:spPr>
          <a:xfrm>
            <a:off x="2594113" y="4055165"/>
            <a:ext cx="17592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328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0A42B-8AC5-4638-BD91-4B909FA12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6522" y="365125"/>
            <a:ext cx="9357278" cy="1543188"/>
          </a:xfrm>
        </p:spPr>
        <p:txBody>
          <a:bodyPr>
            <a:norm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猜猜这篇文章的文体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E622A-237C-460C-9D5A-B65C2F81A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6522" y="1765990"/>
            <a:ext cx="881932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3600" dirty="0">
                <a:ea typeface="KaiTi" panose="02010609060101010101" pitchFamily="49" charset="-122"/>
              </a:rPr>
              <a:t>1. Description</a:t>
            </a:r>
          </a:p>
          <a:p>
            <a:pPr marL="0" indent="0">
              <a:buNone/>
            </a:pPr>
            <a:r>
              <a:rPr lang="en-US" altLang="zh-CN" sz="3600" dirty="0"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  <a:r>
              <a:rPr lang="zh-CN" alt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说明文</a:t>
            </a:r>
            <a:endParaRPr lang="en-US" altLang="zh-CN" sz="3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3600" dirty="0">
                <a:ea typeface="KaiTi" panose="02010609060101010101" pitchFamily="49" charset="-122"/>
              </a:rPr>
              <a:t>2. Narrative</a:t>
            </a:r>
          </a:p>
          <a:p>
            <a:pPr marL="0" indent="0">
              <a:buNone/>
            </a:pPr>
            <a:r>
              <a:rPr lang="zh-CN" alt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  叙述文</a:t>
            </a:r>
            <a:endParaRPr lang="en-US" altLang="zh-CN" sz="3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3600" dirty="0">
                <a:ea typeface="KaiTi" panose="02010609060101010101" pitchFamily="49" charset="-122"/>
              </a:rPr>
              <a:t>3. Argument</a:t>
            </a:r>
          </a:p>
          <a:p>
            <a:pPr marL="0" indent="0">
              <a:buNone/>
            </a:pPr>
            <a:r>
              <a:rPr lang="zh-CN" alt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  议论文</a:t>
            </a:r>
            <a:endParaRPr lang="en-US" sz="36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C5E913-F223-41E0-B250-17B55FCD4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9688" y="25149"/>
            <a:ext cx="2752312" cy="188521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7B9349D-AA87-4257-AF85-4159B0C78056}"/>
              </a:ext>
            </a:extLst>
          </p:cNvPr>
          <p:cNvSpPr txBox="1">
            <a:spLocks/>
          </p:cNvSpPr>
          <p:nvPr/>
        </p:nvSpPr>
        <p:spPr>
          <a:xfrm>
            <a:off x="1996522" y="1785868"/>
            <a:ext cx="881932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3600" dirty="0">
                <a:ea typeface="KaiTi" panose="02010609060101010101" pitchFamily="49" charset="-122"/>
              </a:rPr>
              <a:t>1. Description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3600" dirty="0"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  <a:r>
              <a:rPr lang="zh-CN" alt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说明文</a:t>
            </a:r>
            <a:endParaRPr lang="en-US" altLang="zh-CN" sz="3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3600" dirty="0">
                <a:ea typeface="KaiTi" panose="02010609060101010101" pitchFamily="49" charset="-122"/>
              </a:rPr>
              <a:t>2. Narrative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  叙述文</a:t>
            </a:r>
            <a:endParaRPr lang="en-US" altLang="zh-CN" sz="3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3600" dirty="0">
                <a:ea typeface="KaiTi" panose="02010609060101010101" pitchFamily="49" charset="-122"/>
              </a:rPr>
              <a:t>3. Argument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  议论文</a:t>
            </a:r>
            <a:endParaRPr lang="en-US" sz="36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75912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2B50F-E445-4032-B598-962E3CD24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读文章</a:t>
            </a:r>
            <a:endParaRPr lang="en-US" b="1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A5E96-890C-4D65-9C5C-F71D56377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713304" cy="3998705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3600" dirty="0">
                <a:latin typeface="KaiTi" panose="02010609060101010101" pitchFamily="49" charset="-122"/>
                <a:ea typeface="KaiTi" panose="02010609060101010101" pitchFamily="49" charset="-122"/>
              </a:rPr>
              <a:t>1.</a:t>
            </a:r>
            <a:r>
              <a:rPr lang="zh-CN" alt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领读、问问题、理解</a:t>
            </a:r>
            <a:endParaRPr lang="en-US" altLang="zh-CN" sz="3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3600" dirty="0">
                <a:latin typeface="KaiTi" panose="02010609060101010101" pitchFamily="49" charset="-122"/>
                <a:ea typeface="KaiTi" panose="02010609060101010101" pitchFamily="49" charset="-122"/>
              </a:rPr>
              <a:t>2.</a:t>
            </a:r>
            <a:r>
              <a:rPr lang="zh-CN" alt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同伴互读：每人读一句。</a:t>
            </a:r>
            <a:endParaRPr lang="en-US" altLang="zh-CN" sz="3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C1DCB6-AB27-45D9-8781-663298201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6072" y="0"/>
            <a:ext cx="2752312" cy="18852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4A7C52-6D52-4FEE-9FBE-038B66490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990" y="3250096"/>
            <a:ext cx="11088211" cy="279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400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A6ADB-DE92-4774-A928-DD5F22C2C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用组织图找出文章细节：</a:t>
            </a:r>
            <a:endParaRPr lang="en-US" b="1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ABF58-4BBC-4886-AAC9-320E09C3C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7512"/>
            <a:ext cx="5930348" cy="4351338"/>
          </a:xfrm>
        </p:spPr>
        <p:txBody>
          <a:bodyPr>
            <a:normAutofit/>
          </a:bodyPr>
          <a:lstStyle/>
          <a:p>
            <a:r>
              <a:rPr lang="zh-CN" alt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分小组：从第二段和第三段找出细节</a:t>
            </a:r>
            <a:endParaRPr lang="en-US" altLang="zh-CN" sz="3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514350" indent="-514350">
              <a:buFont typeface="+mj-lt"/>
              <a:buAutoNum type="arabicPeriod"/>
            </a:pPr>
            <a:r>
              <a:rPr lang="zh-CN" alt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宠物经济有哪三种形式？</a:t>
            </a:r>
            <a:endParaRPr lang="en-US" altLang="zh-CN" sz="3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514350" indent="-514350">
              <a:buFont typeface="+mj-lt"/>
              <a:buAutoNum type="arabicPeriod"/>
            </a:pPr>
            <a:r>
              <a:rPr lang="zh-CN" alt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找出三种形式的例子。</a:t>
            </a:r>
            <a:endParaRPr lang="en-US" altLang="zh-CN" sz="3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514350" indent="-514350">
              <a:buFont typeface="+mj-lt"/>
              <a:buAutoNum type="arabicPeriod"/>
            </a:pPr>
            <a:r>
              <a:rPr lang="zh-CN" alt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总结宠物发展越来越快的原因。</a:t>
            </a:r>
            <a:endParaRPr lang="en-US" altLang="zh-CN" sz="3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514350" indent="-514350">
              <a:buFont typeface="+mj-lt"/>
              <a:buAutoNum type="arabicPeriod"/>
            </a:pPr>
            <a:r>
              <a:rPr lang="zh-CN" alt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每个小组说出写下的结论</a:t>
            </a:r>
            <a:endParaRPr lang="en-US" altLang="zh-CN" sz="3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1FE6F1-90F8-49E2-A427-7D763DEDC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468" y="203993"/>
            <a:ext cx="4780811" cy="645001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417567C-0E76-4813-A964-38299BBB639F}"/>
              </a:ext>
            </a:extLst>
          </p:cNvPr>
          <p:cNvSpPr/>
          <p:nvPr/>
        </p:nvSpPr>
        <p:spPr>
          <a:xfrm>
            <a:off x="6768548" y="1293123"/>
            <a:ext cx="5575852" cy="12314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4E3E729-B068-4DE1-B403-7672E22AD284}"/>
              </a:ext>
            </a:extLst>
          </p:cNvPr>
          <p:cNvSpPr/>
          <p:nvPr/>
        </p:nvSpPr>
        <p:spPr>
          <a:xfrm>
            <a:off x="6801679" y="2221121"/>
            <a:ext cx="5575852" cy="2241549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3626CD8-DAE6-4110-85C1-49C5BA08E08F}"/>
              </a:ext>
            </a:extLst>
          </p:cNvPr>
          <p:cNvSpPr/>
          <p:nvPr/>
        </p:nvSpPr>
        <p:spPr>
          <a:xfrm>
            <a:off x="6768548" y="4462670"/>
            <a:ext cx="5575852" cy="2241549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49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C7DCB-61D2-431E-BD7A-85136357E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65501"/>
          </a:xfrm>
        </p:spPr>
        <p:txBody>
          <a:bodyPr>
            <a:normAutofit/>
          </a:bodyPr>
          <a:lstStyle/>
          <a:p>
            <a:pPr fontAlgn="base"/>
            <a:r>
              <a:rPr lang="zh-CN" altLang="en-US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学习目标</a:t>
            </a:r>
            <a:endParaRPr lang="en-US" b="1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510AAAD-7642-4BEA-B5D7-E7E280E19F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2417" y="3699160"/>
            <a:ext cx="2267128" cy="22671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FC6C5C-556B-416B-8233-B7EAB3054B81}"/>
              </a:ext>
            </a:extLst>
          </p:cNvPr>
          <p:cNvSpPr txBox="1"/>
          <p:nvPr/>
        </p:nvSpPr>
        <p:spPr>
          <a:xfrm>
            <a:off x="838200" y="1292087"/>
            <a:ext cx="8812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KaiTi" panose="02010609060101010101" pitchFamily="49" charset="-122"/>
                <a:ea typeface="KaiTi" panose="02010609060101010101" pitchFamily="49" charset="-122"/>
              </a:rPr>
              <a:t>1.</a:t>
            </a:r>
            <a:r>
              <a:rPr lang="zh-CN" alt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我可以找出文章的重点和细节</a:t>
            </a:r>
            <a:endParaRPr lang="en-US" sz="3600" dirty="0"/>
          </a:p>
          <a:p>
            <a:r>
              <a:rPr lang="en-US" altLang="zh-CN" sz="3600" dirty="0">
                <a:latin typeface="KaiTi" panose="02010609060101010101" pitchFamily="49" charset="-122"/>
                <a:ea typeface="KaiTi" panose="02010609060101010101" pitchFamily="49" charset="-122"/>
              </a:rPr>
              <a:t>2.</a:t>
            </a:r>
            <a:r>
              <a:rPr lang="zh-CN" alt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我可以说和写有关宠物热造成的新经济</a:t>
            </a:r>
            <a:endParaRPr lang="en-US" altLang="zh-CN" sz="36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0A595E-CC70-4D82-9F27-6EF42CA60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9457" y="57330"/>
            <a:ext cx="3022541" cy="20696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2FAE3A-FA7C-45EB-9E76-6FB64E897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2121" y="2904533"/>
            <a:ext cx="2787096" cy="37161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5E0DA0-B329-4808-8F11-DDD0A45B9B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4892" y="2889793"/>
            <a:ext cx="2751127" cy="371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49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7D35F-AADC-FF44-9C22-3036801D7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</a:rPr>
              <a:t>小组讨论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747A0-4258-0C42-ABF4-2154A1B333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有的人说我们现在过分宠爱（溺爱）我们的宠物了，你同意还是不同意？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5085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1A647-3BC0-42FA-962B-3366A8AB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8150"/>
            <a:ext cx="10515600" cy="1325563"/>
          </a:xfrm>
        </p:spPr>
        <p:txBody>
          <a:bodyPr/>
          <a:lstStyle/>
          <a:p>
            <a:r>
              <a:rPr lang="zh-CN" altLang="en-US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功课</a:t>
            </a:r>
            <a:endParaRPr lang="en-US" b="1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1240-B5A0-4409-A23F-BEA2F8672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591" y="2044286"/>
            <a:ext cx="8763000" cy="21897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CN" alt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如果你要去中国开一家跟宠物有关的商店，你会开一家什么样的商店？</a:t>
            </a:r>
            <a:endParaRPr lang="en-US" altLang="zh-CN" sz="3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为什么？</a:t>
            </a:r>
            <a:endParaRPr lang="en-US" altLang="zh-CN" sz="36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写出三个理由</a:t>
            </a:r>
            <a:endParaRPr lang="en-US" sz="36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90DF14-45D6-448E-9EE8-50FD09004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6072" y="0"/>
            <a:ext cx="2752312" cy="188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488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ECF52-7CB6-4518-A975-1ABC310FE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05258"/>
          </a:xfrm>
        </p:spPr>
        <p:txBody>
          <a:bodyPr>
            <a:norm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复习：猜猜看是</a:t>
            </a:r>
            <a:r>
              <a:rPr lang="zh-TW" altLang="en-US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那种家庭</a:t>
            </a:r>
            <a:r>
              <a:rPr lang="zh-CN" altLang="en-US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？</a:t>
            </a:r>
            <a:endParaRPr lang="en-US" b="1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29814-962A-4C2E-92F5-242F0F0F7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1235"/>
            <a:ext cx="10515600" cy="490993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CN" sz="4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endParaRPr lang="en-US" altLang="zh-CN" sz="4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 descr="https://lh4.googleusercontent.com/hldOepg86-wt8K6G8olW3w6y67tA5bGcdhYIqpbL2-ATizKv64mnnluvdjBd6maTH2fjok7zFwydFyuL1tZjxNDWQLOZAesci4E9X2tA8majw8pdW-foPLGyzZbzHT8h4bikRAsxcVxjhiZIwg">
            <a:extLst>
              <a:ext uri="{FF2B5EF4-FFF2-40B4-BE49-F238E27FC236}">
                <a16:creationId xmlns:a16="http://schemas.microsoft.com/office/drawing/2014/main" id="{F1B7525B-A11A-4360-B669-8A5580D96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26" y="3246299"/>
            <a:ext cx="3491534" cy="313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5.googleusercontent.com/z1v45sMoKQHTC9dmuBXCPhjhh6VDfTsJsz4lNlONPo3LGEODfyJvhhoKW9mtru5FpHzvQYs1TAvm4L8mgd6tKlBGacoU1X9BI8ceutuc41eC_zJMyXBjm-6IlX9rbYYLHVeXTstxRcQzt7IyOg">
            <a:extLst>
              <a:ext uri="{FF2B5EF4-FFF2-40B4-BE49-F238E27FC236}">
                <a16:creationId xmlns:a16="http://schemas.microsoft.com/office/drawing/2014/main" id="{6C581B2D-A9B9-4C68-B588-4C01B3D4F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742" y="3664640"/>
            <a:ext cx="38100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lh4.googleusercontent.com/78oxZD8l3QoNW_3GQz-grJMLhXIZyZ1HZ3Cu0tSbj8lTiAdRwh7xARpbp0fvpWe8nbyqfyBOx3rsRLrQ0WHVWPaNOqt3_xM7rtf9O4Fx7EQQanSdnVzLacep0VwDmct-3GWvShCJJz_DBL9ePA">
            <a:extLst>
              <a:ext uri="{FF2B5EF4-FFF2-40B4-BE49-F238E27FC236}">
                <a16:creationId xmlns:a16="http://schemas.microsoft.com/office/drawing/2014/main" id="{A6C397E7-5874-4E2F-8B1E-7ACC5D5C1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362" y="2930371"/>
            <a:ext cx="2752311" cy="341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2AD1DE-A774-4126-AA7F-1C89151A7E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9586" y="1238198"/>
            <a:ext cx="2752312" cy="188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3E52ED6-708C-42E4-ACDD-FC5AB6ED2C6D}"/>
              </a:ext>
            </a:extLst>
          </p:cNvPr>
          <p:cNvSpPr/>
          <p:nvPr/>
        </p:nvSpPr>
        <p:spPr>
          <a:xfrm>
            <a:off x="1732723" y="1883680"/>
            <a:ext cx="1798983" cy="707886"/>
          </a:xfrm>
          <a:prstGeom prst="round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DD6441-F35B-4F63-9092-A0737D1B5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8296"/>
            <a:ext cx="10515600" cy="1272209"/>
          </a:xfrm>
        </p:spPr>
        <p:txBody>
          <a:bodyPr>
            <a:normAutofit fontScale="90000"/>
          </a:bodyPr>
          <a:lstStyle/>
          <a:p>
            <a:r>
              <a:rPr lang="zh-CN" altLang="en-US" sz="49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复习学过的生词</a:t>
            </a:r>
            <a:r>
              <a:rPr lang="en-US" altLang="zh-CN" sz="49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:</a:t>
            </a:r>
            <a:r>
              <a:rPr lang="zh-CN" altLang="en-US" sz="49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CN" altLang="en-US" sz="4900" b="1" u="sng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我说你圈</a:t>
            </a:r>
            <a:b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1. 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请在文章中找出以下学过的生词</a:t>
            </a:r>
            <a:endParaRPr lang="en-US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8DAD3-A9D8-49DD-B2C6-0E7D9A503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2723" y="1920054"/>
            <a:ext cx="5025885" cy="25326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4000" dirty="0">
                <a:latin typeface="KaiTi" panose="02010609060101010101" pitchFamily="49" charset="-122"/>
                <a:ea typeface="KaiTi" panose="02010609060101010101" pitchFamily="49" charset="-122"/>
              </a:rPr>
              <a:t>养宠物</a:t>
            </a:r>
            <a:r>
              <a:rPr lang="en-US" altLang="zh-CN" sz="4000" dirty="0">
                <a:latin typeface="KaiTi" panose="02010609060101010101" pitchFamily="49" charset="-122"/>
                <a:ea typeface="KaiTi" panose="02010609060101010101" pitchFamily="49" charset="-122"/>
              </a:rPr>
              <a:t>   </a:t>
            </a:r>
            <a:r>
              <a:rPr lang="zh-CN" altLang="en-US" sz="4000" dirty="0">
                <a:latin typeface="KaiTi" panose="02010609060101010101" pitchFamily="49" charset="-122"/>
                <a:ea typeface="KaiTi" panose="02010609060101010101" pitchFamily="49" charset="-122"/>
              </a:rPr>
              <a:t>时尚</a:t>
            </a:r>
            <a:endParaRPr lang="en-US" altLang="zh-CN" sz="4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sz="4000" dirty="0">
                <a:latin typeface="KaiTi" panose="02010609060101010101" pitchFamily="49" charset="-122"/>
                <a:ea typeface="KaiTi" panose="02010609060101010101" pitchFamily="49" charset="-122"/>
              </a:rPr>
              <a:t>照顾</a:t>
            </a:r>
            <a:r>
              <a:rPr lang="en-US" altLang="zh-CN" sz="4000" dirty="0">
                <a:latin typeface="KaiTi" panose="02010609060101010101" pitchFamily="49" charset="-122"/>
                <a:ea typeface="KaiTi" panose="02010609060101010101" pitchFamily="49" charset="-122"/>
              </a:rPr>
              <a:t>     </a:t>
            </a:r>
            <a:r>
              <a:rPr lang="zh-CN" altLang="en-US" sz="4000" dirty="0">
                <a:latin typeface="KaiTi" panose="02010609060101010101" pitchFamily="49" charset="-122"/>
                <a:ea typeface="KaiTi" panose="02010609060101010101" pitchFamily="49" charset="-122"/>
              </a:rPr>
              <a:t>花钱</a:t>
            </a:r>
            <a:endParaRPr lang="en-US" altLang="zh-CN" sz="40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sz="4000" dirty="0">
                <a:latin typeface="KaiTi" panose="02010609060101010101" pitchFamily="49" charset="-122"/>
                <a:ea typeface="KaiTi" panose="02010609060101010101" pitchFamily="49" charset="-122"/>
              </a:rPr>
              <a:t>越来越</a:t>
            </a:r>
            <a:r>
              <a:rPr lang="en-US" altLang="zh-CN" sz="4000" dirty="0">
                <a:latin typeface="KaiTi" panose="02010609060101010101" pitchFamily="49" charset="-122"/>
                <a:ea typeface="KaiTi" panose="02010609060101010101" pitchFamily="49" charset="-122"/>
              </a:rPr>
              <a:t>adjective</a:t>
            </a:r>
            <a:endParaRPr lang="en-US" sz="40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D4720D-1D2D-41AA-A09A-7A45ECA4112B}"/>
              </a:ext>
            </a:extLst>
          </p:cNvPr>
          <p:cNvSpPr txBox="1"/>
          <p:nvPr/>
        </p:nvSpPr>
        <p:spPr>
          <a:xfrm>
            <a:off x="838200" y="4135161"/>
            <a:ext cx="5771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KaiTi" panose="02010609060101010101" pitchFamily="49" charset="-122"/>
                <a:ea typeface="KaiTi" panose="02010609060101010101" pitchFamily="49" charset="-122"/>
              </a:rPr>
              <a:t>2.</a:t>
            </a:r>
            <a:r>
              <a:rPr lang="en-US" altLang="zh-CN" sz="4000" dirty="0">
                <a:solidFill>
                  <a:srgbClr val="00206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CN" altLang="en-US" sz="4000" dirty="0">
                <a:solidFill>
                  <a:srgbClr val="00206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跟同伴轮流</a:t>
            </a:r>
            <a:r>
              <a:rPr lang="zh-CN" altLang="en-US" sz="4000" b="1" u="sng" dirty="0">
                <a:solidFill>
                  <a:srgbClr val="00206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你问我答</a:t>
            </a:r>
            <a:endParaRPr lang="en-US" sz="4000" b="1" u="sng" dirty="0">
              <a:solidFill>
                <a:srgbClr val="00206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E21076-9520-4CCE-A6D5-E92615159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9688" y="25149"/>
            <a:ext cx="2752312" cy="188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15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23236F-92E9-4474-AC65-233CF2CAC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064" y="1414325"/>
            <a:ext cx="5721164" cy="4880940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22D26FC4-16F0-4AC1-8B67-62994E0DE364}"/>
              </a:ext>
            </a:extLst>
          </p:cNvPr>
          <p:cNvSpPr/>
          <p:nvPr/>
        </p:nvSpPr>
        <p:spPr>
          <a:xfrm>
            <a:off x="7779531" y="682922"/>
            <a:ext cx="1643914" cy="731403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经济</a:t>
            </a:r>
            <a:endParaRPr lang="en-US" sz="3600" b="1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612AC9-CCB5-495D-B17A-617006F34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认识课文的</a:t>
            </a:r>
            <a:r>
              <a:rPr lang="zh-CN" altLang="en-US" b="1" u="sng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生词</a:t>
            </a:r>
            <a:r>
              <a:rPr lang="zh-CN" altLang="en-US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endParaRPr lang="en-US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D999C-4A13-4CD3-93DC-2ABD8E297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7025"/>
            <a:ext cx="3813313" cy="45155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方法：利用</a:t>
            </a:r>
            <a:r>
              <a:rPr lang="en-US" altLang="zh-CN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PPT</a:t>
            </a:r>
          </a:p>
          <a:p>
            <a:pPr marL="514350" indent="-514350">
              <a:buFont typeface="+mj-lt"/>
              <a:buAutoNum type="arabicPeriod"/>
            </a:pPr>
            <a:r>
              <a:rPr lang="zh-CN" altLang="en-US" sz="3200" dirty="0">
                <a:latin typeface="KaiTi" panose="02010609060101010101" pitchFamily="49" charset="-122"/>
                <a:ea typeface="KaiTi" panose="02010609060101010101" pitchFamily="49" charset="-122"/>
              </a:rPr>
              <a:t>看图了解意思</a:t>
            </a:r>
            <a:endParaRPr lang="en-US" altLang="zh-CN" sz="32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514350" indent="-514350">
              <a:buFont typeface="+mj-lt"/>
              <a:buAutoNum type="arabicPeriod"/>
            </a:pPr>
            <a:r>
              <a:rPr lang="zh-CN" altLang="en-US" sz="3200" dirty="0">
                <a:latin typeface="KaiTi" panose="02010609060101010101" pitchFamily="49" charset="-122"/>
                <a:ea typeface="KaiTi" panose="02010609060101010101" pitchFamily="49" charset="-122"/>
              </a:rPr>
              <a:t>看句子了解意思</a:t>
            </a:r>
            <a:endParaRPr lang="en-US" altLang="zh-CN" sz="3200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514350" indent="-514350">
              <a:buFont typeface="+mj-lt"/>
              <a:buAutoNum type="arabicPeriod"/>
            </a:pPr>
            <a:r>
              <a:rPr lang="zh-CN" altLang="en-US" sz="3200" dirty="0">
                <a:latin typeface="KaiTi" panose="02010609060101010101" pitchFamily="49" charset="-122"/>
                <a:ea typeface="KaiTi" panose="02010609060101010101" pitchFamily="49" charset="-122"/>
              </a:rPr>
              <a:t>跟同伴讨论生词的意思</a:t>
            </a:r>
            <a:endParaRPr lang="en-US" altLang="zh-CN" sz="32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77068D-31AB-4C28-A418-978060AE7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6072" y="0"/>
            <a:ext cx="2752312" cy="1885211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65F1ADA-6A64-4BE4-A184-DA79EC5DED5F}"/>
              </a:ext>
            </a:extLst>
          </p:cNvPr>
          <p:cNvSpPr/>
          <p:nvPr/>
        </p:nvSpPr>
        <p:spPr>
          <a:xfrm>
            <a:off x="8099562" y="833304"/>
            <a:ext cx="1003852" cy="404793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77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FA878-06FF-4316-9A6A-43A53AFFA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7683"/>
          </a:xfrm>
        </p:spPr>
        <p:txBody>
          <a:bodyPr>
            <a:normAutofit fontScale="90000"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经济 </a:t>
            </a:r>
            <a:r>
              <a:rPr lang="en-US" dirty="0" err="1"/>
              <a:t>jīngjì</a:t>
            </a:r>
            <a:endParaRPr lang="en-US" sz="36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881B538-3ACF-439A-9AD6-98A0C6F4C1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25523" y="3525619"/>
            <a:ext cx="3863588" cy="28313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47EF63-8405-4A39-9ABC-7AF268AA3C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9111" y="2622291"/>
            <a:ext cx="3768366" cy="23189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E3129D-F569-4719-AB10-FC75FE897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6593" y="3781787"/>
            <a:ext cx="2453913" cy="28550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72AEC9-56E2-4ED6-9BC1-B3B6AC8A19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7204" y="4941285"/>
            <a:ext cx="2475191" cy="16094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D30C9F-7608-4A03-8D4D-6C50DEBF1978}"/>
              </a:ext>
            </a:extLst>
          </p:cNvPr>
          <p:cNvSpPr txBox="1"/>
          <p:nvPr/>
        </p:nvSpPr>
        <p:spPr>
          <a:xfrm>
            <a:off x="849323" y="944800"/>
            <a:ext cx="105044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KaiTi" panose="02010609060101010101" pitchFamily="49" charset="-122"/>
                <a:ea typeface="KaiTi" panose="02010609060101010101" pitchFamily="49" charset="-122"/>
              </a:rPr>
              <a:t>现在中国的</a:t>
            </a:r>
            <a:r>
              <a:rPr lang="zh-CN" altLang="en-US" sz="32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经济</a:t>
            </a:r>
            <a:r>
              <a:rPr lang="zh-CN" altLang="en-US" sz="3200" dirty="0">
                <a:latin typeface="KaiTi" panose="02010609060101010101" pitchFamily="49" charset="-122"/>
                <a:ea typeface="KaiTi" panose="02010609060101010101" pitchFamily="49" charset="-122"/>
              </a:rPr>
              <a:t>比别的国家好很多，很多人变得很有钱。</a:t>
            </a:r>
            <a:br>
              <a:rPr lang="en-US" altLang="zh-CN" sz="3200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zh-CN" altLang="en-US" sz="3200" dirty="0">
                <a:latin typeface="KaiTi" panose="02010609060101010101" pitchFamily="49" charset="-122"/>
                <a:ea typeface="KaiTi" panose="02010609060101010101" pitchFamily="49" charset="-122"/>
              </a:rPr>
              <a:t>大麦克的家庭</a:t>
            </a:r>
            <a:r>
              <a:rPr lang="zh-CN" altLang="en-US" sz="32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经济</a:t>
            </a:r>
            <a:r>
              <a:rPr lang="zh-CN" altLang="en-US" sz="3200" dirty="0">
                <a:latin typeface="KaiTi" panose="02010609060101010101" pitchFamily="49" charset="-122"/>
                <a:ea typeface="KaiTi" panose="02010609060101010101" pitchFamily="49" charset="-122"/>
              </a:rPr>
              <a:t>很好，因此他们常去旅行。</a:t>
            </a:r>
            <a:br>
              <a:rPr lang="en-US" altLang="zh-CN" sz="3200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zh-CN" altLang="en-US" sz="3200" dirty="0">
                <a:latin typeface="KaiTi" panose="02010609060101010101" pitchFamily="49" charset="-122"/>
                <a:ea typeface="KaiTi" panose="02010609060101010101" pitchFamily="49" charset="-122"/>
              </a:rPr>
              <a:t>现在的</a:t>
            </a:r>
            <a:r>
              <a:rPr lang="zh-CN" altLang="en-US" sz="3200" u="sng" dirty="0">
                <a:solidFill>
                  <a:srgbClr val="00206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宠物</a:t>
            </a:r>
            <a:r>
              <a:rPr lang="zh-CN" altLang="en-US" sz="3200" u="sng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经济</a:t>
            </a:r>
            <a:r>
              <a:rPr lang="zh-CN" altLang="en-US" sz="3200" dirty="0">
                <a:latin typeface="KaiTi" panose="02010609060101010101" pitchFamily="49" charset="-122"/>
                <a:ea typeface="KaiTi" panose="02010609060101010101" pitchFamily="49" charset="-122"/>
              </a:rPr>
              <a:t>很赚钱。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2985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E2E27-B869-4B63-B5C8-C2DD02AD7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8970"/>
          </a:xfrm>
        </p:spPr>
        <p:txBody>
          <a:bodyPr>
            <a:normAutofit fontScale="90000"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增长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-US" dirty="0" err="1"/>
              <a:t>zēngzhǎng</a:t>
            </a:r>
            <a:endParaRPr lang="en-US" sz="36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1026" name="Picture 2" descr="https://lh4.googleusercontent.com/_P0ZdI6hjmIqje6Vaqxfy54IhvUGxojW6oDXC8BX_vxfFSX_g8k262v7AotHqsOzmv4Pu4NrOKNr6x9bqThA2EQSNu7feZEElvsoWphlyp48gbjxQfa2MszMZimveb7eaw0J8x3m">
            <a:extLst>
              <a:ext uri="{FF2B5EF4-FFF2-40B4-BE49-F238E27FC236}">
                <a16:creationId xmlns:a16="http://schemas.microsoft.com/office/drawing/2014/main" id="{0A20CA00-4DA0-4529-A8B7-A1630B384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32" y="2668719"/>
            <a:ext cx="7671039" cy="390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86A655F-CFB6-45B1-8BC3-16DB1799F3FD}"/>
              </a:ext>
            </a:extLst>
          </p:cNvPr>
          <p:cNvCxnSpPr/>
          <p:nvPr/>
        </p:nvCxnSpPr>
        <p:spPr>
          <a:xfrm flipV="1">
            <a:off x="1272211" y="3394151"/>
            <a:ext cx="4949687" cy="2425148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7A8DC9E7-0FE9-4336-B047-828F7E261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3597" y="2981739"/>
            <a:ext cx="3864071" cy="19381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4DA97F-E02B-4E3F-8AA0-4EF7E3686F95}"/>
              </a:ext>
            </a:extLst>
          </p:cNvPr>
          <p:cNvSpPr txBox="1"/>
          <p:nvPr/>
        </p:nvSpPr>
        <p:spPr>
          <a:xfrm>
            <a:off x="838200" y="964096"/>
            <a:ext cx="109396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KaiTi" panose="02010609060101010101" pitchFamily="49" charset="-122"/>
                <a:ea typeface="KaiTi" panose="02010609060101010101" pitchFamily="49" charset="-122"/>
              </a:rPr>
              <a:t>在中国养宠物的人</a:t>
            </a:r>
            <a:r>
              <a:rPr lang="zh-CN" altLang="en-US" sz="32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增长</a:t>
            </a:r>
            <a:r>
              <a:rPr lang="zh-CN" altLang="en-US" sz="3200" dirty="0">
                <a:latin typeface="KaiTi" panose="02010609060101010101" pitchFamily="49" charset="-122"/>
                <a:ea typeface="KaiTi" panose="02010609060101010101" pitchFamily="49" charset="-122"/>
              </a:rPr>
              <a:t>了很多。</a:t>
            </a:r>
            <a:br>
              <a:rPr lang="en-US" altLang="zh-CN" sz="3200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zh-CN" altLang="en-US" sz="3200" dirty="0">
                <a:latin typeface="KaiTi" panose="02010609060101010101" pitchFamily="49" charset="-122"/>
                <a:ea typeface="KaiTi" panose="02010609060101010101" pitchFamily="49" charset="-122"/>
              </a:rPr>
              <a:t>在美国空巢老人每年都在</a:t>
            </a:r>
            <a:r>
              <a:rPr lang="zh-CN" altLang="en-US" sz="32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增长</a:t>
            </a:r>
            <a:r>
              <a:rPr lang="zh-CN" altLang="en-US" sz="3200" dirty="0"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br>
              <a:rPr lang="en-US" altLang="zh-CN" sz="3200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zh-CN" altLang="en-US" sz="3200" dirty="0">
                <a:latin typeface="KaiTi" panose="02010609060101010101" pitchFamily="49" charset="-122"/>
                <a:ea typeface="KaiTi" panose="02010609060101010101" pitchFamily="49" charset="-122"/>
              </a:rPr>
              <a:t>宠物的数量</a:t>
            </a:r>
            <a:r>
              <a:rPr lang="zh-CN" altLang="en-US" sz="32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增长</a:t>
            </a:r>
            <a:r>
              <a:rPr lang="en-US" altLang="zh-CN" sz="3200" dirty="0">
                <a:latin typeface="KaiTi" panose="02010609060101010101" pitchFamily="49" charset="-122"/>
                <a:ea typeface="KaiTi" panose="02010609060101010101" pitchFamily="49" charset="-122"/>
              </a:rPr>
              <a:t>=</a:t>
            </a:r>
            <a:r>
              <a:rPr lang="zh-CN" altLang="en-US" sz="3200" dirty="0">
                <a:latin typeface="KaiTi" panose="02010609060101010101" pitchFamily="49" charset="-122"/>
                <a:ea typeface="KaiTi" panose="02010609060101010101" pitchFamily="49" charset="-122"/>
              </a:rPr>
              <a:t>就是说有</a:t>
            </a:r>
            <a:r>
              <a:rPr lang="zh-CN" altLang="en-US" sz="3200" u="sng" dirty="0">
                <a:latin typeface="KaiTi" panose="02010609060101010101" pitchFamily="49" charset="-122"/>
                <a:ea typeface="KaiTi" panose="02010609060101010101" pitchFamily="49" charset="-122"/>
              </a:rPr>
              <a:t>越来越多</a:t>
            </a:r>
            <a:r>
              <a:rPr lang="zh-CN" altLang="en-US" sz="3200" dirty="0">
                <a:latin typeface="KaiTi" panose="02010609060101010101" pitchFamily="49" charset="-122"/>
                <a:ea typeface="KaiTi" panose="02010609060101010101" pitchFamily="49" charset="-122"/>
              </a:rPr>
              <a:t>的宠物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0427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18922-30C4-4E2C-B3B6-7190344CD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5003"/>
            <a:ext cx="10515600" cy="767936"/>
          </a:xfrm>
        </p:spPr>
        <p:txBody>
          <a:bodyPr>
            <a:norm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赚钱机会 </a:t>
            </a:r>
            <a:r>
              <a:rPr lang="en-US" dirty="0" err="1"/>
              <a:t>zhuànqián</a:t>
            </a:r>
            <a:r>
              <a:rPr lang="en-US" dirty="0"/>
              <a:t> </a:t>
            </a:r>
            <a:r>
              <a:rPr lang="en-US" dirty="0" err="1"/>
              <a:t>jīhuì</a:t>
            </a:r>
            <a:endParaRPr lang="en-US" sz="36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0EC0C8-FBCA-4E7B-A547-D1A3C0432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790" y="2833067"/>
            <a:ext cx="3980221" cy="2981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A6DE51-D20A-4F0E-90D7-704899BDEB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2189" y="3018179"/>
            <a:ext cx="4559726" cy="27962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BA7ECC-877B-4C3A-AEDC-1E53F6EEBD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7190" y="5814391"/>
            <a:ext cx="719229" cy="8963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0D0FD3-A8CD-4A7F-921D-E5A1143CA1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6673" y="5823932"/>
            <a:ext cx="719229" cy="8963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5918CA-CBD3-48D0-9836-6A0D1D44E9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6409" y="5823931"/>
            <a:ext cx="719229" cy="8963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528534-BF18-46FD-A9AD-D1235C486D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161" y="5814390"/>
            <a:ext cx="719229" cy="8963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64958C-1829-4463-AE7B-041D9F97CA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853" y="5814389"/>
            <a:ext cx="719229" cy="8963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6A808B-17AE-480D-9B4B-6835226CB7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0155" y="5814388"/>
            <a:ext cx="719229" cy="8963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BC0D8B-3D67-4E00-8819-E1C11ACE4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8498" y="5814387"/>
            <a:ext cx="719229" cy="896379"/>
          </a:xfrm>
          <a:prstGeom prst="rect">
            <a:avLst/>
          </a:prstGeom>
        </p:spPr>
      </p:pic>
      <p:sp>
        <p:nvSpPr>
          <p:cNvPr id="13" name="Arrow: Left-Right 12">
            <a:extLst>
              <a:ext uri="{FF2B5EF4-FFF2-40B4-BE49-F238E27FC236}">
                <a16:creationId xmlns:a16="http://schemas.microsoft.com/office/drawing/2014/main" id="{19FCBEAF-F31F-44BC-8F02-CC4D0D7909D5}"/>
              </a:ext>
            </a:extLst>
          </p:cNvPr>
          <p:cNvSpPr/>
          <p:nvPr/>
        </p:nvSpPr>
        <p:spPr>
          <a:xfrm>
            <a:off x="5377070" y="4164496"/>
            <a:ext cx="1133060" cy="41744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B529B3-1C2C-4C90-B759-D319AF3DEE98}"/>
              </a:ext>
            </a:extLst>
          </p:cNvPr>
          <p:cNvSpPr txBox="1"/>
          <p:nvPr/>
        </p:nvSpPr>
        <p:spPr>
          <a:xfrm>
            <a:off x="964096" y="1302026"/>
            <a:ext cx="103897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KaiTi" panose="02010609060101010101" pitchFamily="49" charset="-122"/>
                <a:ea typeface="KaiTi" panose="02010609060101010101" pitchFamily="49" charset="-122"/>
              </a:rPr>
              <a:t>在大城市里</a:t>
            </a:r>
            <a:r>
              <a:rPr lang="zh-CN" altLang="en-US" sz="32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赚钱机会</a:t>
            </a:r>
            <a:r>
              <a:rPr lang="zh-CN" altLang="en-US" sz="3200" dirty="0">
                <a:latin typeface="KaiTi" panose="02010609060101010101" pitchFamily="49" charset="-122"/>
                <a:ea typeface="KaiTi" panose="02010609060101010101" pitchFamily="49" charset="-122"/>
              </a:rPr>
              <a:t>比较多</a:t>
            </a:r>
            <a:r>
              <a:rPr lang="en-US" altLang="zh-CN" sz="3200" dirty="0">
                <a:latin typeface="KaiTi" panose="02010609060101010101" pitchFamily="49" charset="-122"/>
                <a:ea typeface="KaiTi" panose="02010609060101010101" pitchFamily="49" charset="-122"/>
              </a:rPr>
              <a:t>,</a:t>
            </a:r>
            <a:r>
              <a:rPr lang="zh-CN" altLang="en-US" sz="3200" dirty="0">
                <a:latin typeface="KaiTi" panose="02010609060101010101" pitchFamily="49" charset="-122"/>
                <a:ea typeface="KaiTi" panose="02010609060101010101" pitchFamily="49" charset="-122"/>
              </a:rPr>
              <a:t>因为</a:t>
            </a:r>
            <a:r>
              <a:rPr lang="en-US" altLang="zh-CN" sz="3200" dirty="0">
                <a:latin typeface="KaiTi" panose="02010609060101010101" pitchFamily="49" charset="-122"/>
                <a:ea typeface="KaiTi" panose="02010609060101010101" pitchFamily="49" charset="-122"/>
              </a:rPr>
              <a:t>…</a:t>
            </a:r>
            <a:br>
              <a:rPr lang="en-US" altLang="zh-CN" sz="3200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zh-CN" altLang="en-US" sz="3200" dirty="0">
                <a:latin typeface="KaiTi" panose="02010609060101010101" pitchFamily="49" charset="-122"/>
                <a:ea typeface="KaiTi" panose="02010609060101010101" pitchFamily="49" charset="-122"/>
              </a:rPr>
              <a:t>在小城市里</a:t>
            </a:r>
            <a:r>
              <a:rPr lang="zh-CN" altLang="en-US" sz="32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赚钱机会</a:t>
            </a:r>
            <a:r>
              <a:rPr lang="zh-CN" altLang="en-US" sz="3200" dirty="0">
                <a:latin typeface="KaiTi" panose="02010609060101010101" pitchFamily="49" charset="-122"/>
                <a:ea typeface="KaiTi" panose="02010609060101010101" pitchFamily="49" charset="-122"/>
              </a:rPr>
              <a:t>比较少</a:t>
            </a:r>
            <a:r>
              <a:rPr lang="en-US" altLang="zh-CN" sz="3200" dirty="0">
                <a:latin typeface="KaiTi" panose="02010609060101010101" pitchFamily="49" charset="-122"/>
                <a:ea typeface="KaiTi" panose="02010609060101010101" pitchFamily="49" charset="-122"/>
              </a:rPr>
              <a:t>,</a:t>
            </a:r>
            <a:r>
              <a:rPr lang="zh-CN" altLang="en-US" sz="3200" dirty="0">
                <a:latin typeface="KaiTi" panose="02010609060101010101" pitchFamily="49" charset="-122"/>
                <a:ea typeface="KaiTi" panose="02010609060101010101" pitchFamily="49" charset="-122"/>
              </a:rPr>
              <a:t>因为</a:t>
            </a:r>
            <a:r>
              <a:rPr lang="en-US" altLang="zh-CN" sz="3200" dirty="0">
                <a:latin typeface="KaiTi" panose="02010609060101010101" pitchFamily="49" charset="-122"/>
                <a:ea typeface="KaiTi" panose="02010609060101010101" pitchFamily="49" charset="-122"/>
              </a:rPr>
              <a:t>…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5171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DD4B0-0D23-4F1A-A51D-BBC61B249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5187"/>
            <a:ext cx="10515600" cy="598970"/>
          </a:xfrm>
        </p:spPr>
        <p:txBody>
          <a:bodyPr>
            <a:normAutofit fontScale="90000"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产生 </a:t>
            </a:r>
            <a:r>
              <a:rPr lang="en-US" dirty="0" err="1"/>
              <a:t>chǎnshēng</a:t>
            </a:r>
            <a:endParaRPr lang="en-US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F7B8A4-4F43-4679-A8FA-4277B9A93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842593"/>
            <a:ext cx="4275322" cy="29235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708EDB-8394-4ABF-A181-3F71F8F10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5517" y="2090118"/>
            <a:ext cx="3028950" cy="1504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7C390D-0736-4582-A77D-F60A314651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5517" y="3623019"/>
            <a:ext cx="2838450" cy="1609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C9B1CB-AF54-4B22-A87C-110A817733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5517" y="5213694"/>
            <a:ext cx="3290266" cy="1410114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EAF13211-49D1-4FCC-A469-601FBE7B5B26}"/>
              </a:ext>
            </a:extLst>
          </p:cNvPr>
          <p:cNvSpPr/>
          <p:nvPr/>
        </p:nvSpPr>
        <p:spPr>
          <a:xfrm>
            <a:off x="5290978" y="4184372"/>
            <a:ext cx="1239031" cy="4870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236D61-4B40-4D74-A0F1-4F27267091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0977" y="2490016"/>
            <a:ext cx="1239031" cy="15400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9C6BDF-F85F-4302-B47F-6AE5F37A58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4789" y="345247"/>
            <a:ext cx="2857500" cy="1600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C5AB7C-FEDF-4C14-ADFF-BFF0579D42D5}"/>
              </a:ext>
            </a:extLst>
          </p:cNvPr>
          <p:cNvSpPr txBox="1"/>
          <p:nvPr/>
        </p:nvSpPr>
        <p:spPr>
          <a:xfrm>
            <a:off x="782706" y="977559"/>
            <a:ext cx="104095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KaiTi" panose="02010609060101010101" pitchFamily="49" charset="-122"/>
                <a:ea typeface="KaiTi" panose="02010609060101010101" pitchFamily="49" charset="-122"/>
              </a:rPr>
              <a:t>养宠物对你的生活会</a:t>
            </a:r>
            <a:r>
              <a:rPr lang="zh-CN" altLang="en-US" sz="32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产生</a:t>
            </a:r>
            <a:r>
              <a:rPr lang="zh-CN" altLang="en-US" sz="3200" dirty="0">
                <a:latin typeface="KaiTi" panose="02010609060101010101" pitchFamily="49" charset="-122"/>
                <a:ea typeface="KaiTi" panose="02010609060101010101" pitchFamily="49" charset="-122"/>
              </a:rPr>
              <a:t>什么变化？</a:t>
            </a:r>
            <a:br>
              <a:rPr lang="en-US" altLang="zh-CN" sz="3200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zh-CN" altLang="en-US" sz="3200" dirty="0">
                <a:latin typeface="KaiTi" panose="02010609060101010101" pitchFamily="49" charset="-122"/>
                <a:ea typeface="KaiTi" panose="02010609060101010101" pitchFamily="49" charset="-122"/>
              </a:rPr>
              <a:t>宠物经济</a:t>
            </a:r>
            <a:r>
              <a:rPr lang="zh-CN" altLang="en-US" sz="32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产生</a:t>
            </a:r>
            <a:r>
              <a:rPr lang="zh-CN" altLang="en-US" sz="3200" dirty="0">
                <a:latin typeface="KaiTi" panose="02010609060101010101" pitchFamily="49" charset="-122"/>
                <a:ea typeface="KaiTi" panose="02010609060101010101" pitchFamily="49" charset="-122"/>
              </a:rPr>
              <a:t>了很多</a:t>
            </a:r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赚钱的机会</a:t>
            </a:r>
            <a:r>
              <a:rPr lang="zh-CN" altLang="en-US" sz="3200" dirty="0"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8765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5396</TotalTime>
  <Words>773</Words>
  <Application>Microsoft Macintosh PowerPoint</Application>
  <PresentationFormat>Widescreen</PresentationFormat>
  <Paragraphs>112</Paragraphs>
  <Slides>21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等线</vt:lpstr>
      <vt:lpstr>KaiTi</vt:lpstr>
      <vt:lpstr>新細明體</vt:lpstr>
      <vt:lpstr>Arial</vt:lpstr>
      <vt:lpstr>Calibri</vt:lpstr>
      <vt:lpstr>Calibri Light</vt:lpstr>
      <vt:lpstr>Office Theme</vt:lpstr>
      <vt:lpstr>大家都爱毛小孩 chǒngwù jīngjì 宠物经济</vt:lpstr>
      <vt:lpstr>学习目标</vt:lpstr>
      <vt:lpstr>复习：猜猜看是那种家庭？</vt:lpstr>
      <vt:lpstr>复习学过的生词: 我说你圈 1. 请在文章中找出以下学过的生词</vt:lpstr>
      <vt:lpstr>认识课文的生词 </vt:lpstr>
      <vt:lpstr>经济 jīngjì</vt:lpstr>
      <vt:lpstr>增长 zēngzhǎng</vt:lpstr>
      <vt:lpstr>赚钱机会 zhuànqián jīhuì</vt:lpstr>
      <vt:lpstr>产生 chǎnshēng</vt:lpstr>
      <vt:lpstr>产品 chǎnpǐn</vt:lpstr>
      <vt:lpstr>服务业 fúwù yè</vt:lpstr>
      <vt:lpstr>五星级 wǔ xīng jí</vt:lpstr>
      <vt:lpstr>发展 fāzhǎn</vt:lpstr>
      <vt:lpstr>宠物用品 chǒngwù yòngpǐn</vt:lpstr>
      <vt:lpstr>分类活动：把这些图片分组</vt:lpstr>
      <vt:lpstr>从文章中找到以下的生词</vt:lpstr>
      <vt:lpstr>猜猜这篇文章的文体</vt:lpstr>
      <vt:lpstr>读文章</vt:lpstr>
      <vt:lpstr>用组织图找出文章细节：</vt:lpstr>
      <vt:lpstr>小组讨论</vt:lpstr>
      <vt:lpstr>功课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Haii West</dc:creator>
  <cp:lastModifiedBy>Meng Yeh</cp:lastModifiedBy>
  <cp:revision>86</cp:revision>
  <dcterms:created xsi:type="dcterms:W3CDTF">2018-07-13T14:07:24Z</dcterms:created>
  <dcterms:modified xsi:type="dcterms:W3CDTF">2019-03-28T19:47:30Z</dcterms:modified>
</cp:coreProperties>
</file>